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26"/>
  </p:notesMasterIdLst>
  <p:sldIdLst>
    <p:sldId id="257" r:id="rId5"/>
    <p:sldId id="435" r:id="rId6"/>
    <p:sldId id="329" r:id="rId7"/>
    <p:sldId id="467" r:id="rId8"/>
    <p:sldId id="468" r:id="rId9"/>
    <p:sldId id="469" r:id="rId10"/>
    <p:sldId id="433" r:id="rId11"/>
    <p:sldId id="256" r:id="rId12"/>
    <p:sldId id="436" r:id="rId13"/>
    <p:sldId id="446" r:id="rId14"/>
    <p:sldId id="447" r:id="rId15"/>
    <p:sldId id="448" r:id="rId16"/>
    <p:sldId id="449" r:id="rId17"/>
    <p:sldId id="451" r:id="rId18"/>
    <p:sldId id="258" r:id="rId19"/>
    <p:sldId id="261" r:id="rId20"/>
    <p:sldId id="438" r:id="rId21"/>
    <p:sldId id="465" r:id="rId22"/>
    <p:sldId id="463" r:id="rId23"/>
    <p:sldId id="266" r:id="rId24"/>
    <p:sldId id="45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60EEE-1961-4351-B650-9FD183D347A9}" v="1724" dt="2018-08-02T18:21:03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10" autoAdjust="0"/>
    <p:restoredTop sz="87477" autoAdjust="0"/>
  </p:normalViewPr>
  <p:slideViewPr>
    <p:cSldViewPr snapToGrid="0">
      <p:cViewPr varScale="1">
        <p:scale>
          <a:sx n="67" d="100"/>
          <a:sy n="67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DC52D3-1915-4961-B282-BA158AEDE89D}" type="doc">
      <dgm:prSet loTypeId="urn:microsoft.com/office/officeart/2016/7/layout/VerticalHollowAction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C5CCEE-0B30-4262-BC06-FBCE4583B8F4}">
      <dgm:prSet/>
      <dgm:spPr/>
      <dgm:t>
        <a:bodyPr/>
        <a:lstStyle/>
        <a:p>
          <a:r>
            <a:rPr lang="en-US"/>
            <a:t>Supporting</a:t>
          </a:r>
        </a:p>
      </dgm:t>
    </dgm:pt>
    <dgm:pt modelId="{9B7BFED0-D8EC-4129-BBEA-FFD5F4AF0F9C}" type="parTrans" cxnId="{4D7EA45B-C88A-4D32-9A7E-2145C315286A}">
      <dgm:prSet/>
      <dgm:spPr/>
      <dgm:t>
        <a:bodyPr/>
        <a:lstStyle/>
        <a:p>
          <a:endParaRPr lang="en-US"/>
        </a:p>
      </dgm:t>
    </dgm:pt>
    <dgm:pt modelId="{22E1A3C5-8E8D-4EB7-8A5D-76625C5CE724}" type="sibTrans" cxnId="{4D7EA45B-C88A-4D32-9A7E-2145C315286A}">
      <dgm:prSet/>
      <dgm:spPr/>
      <dgm:t>
        <a:bodyPr/>
        <a:lstStyle/>
        <a:p>
          <a:endParaRPr lang="en-US"/>
        </a:p>
      </dgm:t>
    </dgm:pt>
    <dgm:pt modelId="{E4BC31C6-41DE-44DC-91A8-84BC050E462A}">
      <dgm:prSet custT="1"/>
      <dgm:spPr/>
      <dgm:t>
        <a:bodyPr/>
        <a:lstStyle/>
        <a:p>
          <a:r>
            <a:rPr lang="en-US" sz="1800" dirty="0"/>
            <a:t>supporting language acquisition across the instructional day</a:t>
          </a:r>
        </a:p>
      </dgm:t>
    </dgm:pt>
    <dgm:pt modelId="{54DEE645-D805-4B00-9846-E01A95C5161D}" type="parTrans" cxnId="{446384B7-C5F7-4646-AD50-DAA1903A804A}">
      <dgm:prSet/>
      <dgm:spPr/>
      <dgm:t>
        <a:bodyPr/>
        <a:lstStyle/>
        <a:p>
          <a:endParaRPr lang="en-US"/>
        </a:p>
      </dgm:t>
    </dgm:pt>
    <dgm:pt modelId="{D32D0BE9-4D7D-426E-B2D2-3C1ABD9CC3F3}" type="sibTrans" cxnId="{446384B7-C5F7-4646-AD50-DAA1903A804A}">
      <dgm:prSet/>
      <dgm:spPr/>
      <dgm:t>
        <a:bodyPr/>
        <a:lstStyle/>
        <a:p>
          <a:endParaRPr lang="en-US"/>
        </a:p>
      </dgm:t>
    </dgm:pt>
    <dgm:pt modelId="{03D56C16-AB03-40F7-B566-83472A18A205}">
      <dgm:prSet/>
      <dgm:spPr/>
      <dgm:t>
        <a:bodyPr/>
        <a:lstStyle/>
        <a:p>
          <a:r>
            <a:rPr lang="en-US"/>
            <a:t>Providing</a:t>
          </a:r>
        </a:p>
      </dgm:t>
    </dgm:pt>
    <dgm:pt modelId="{A4909E8E-882A-4715-BEE4-395BF86DEC35}" type="parTrans" cxnId="{764E841B-4545-4508-BCD9-96DF3F7F6072}">
      <dgm:prSet/>
      <dgm:spPr/>
      <dgm:t>
        <a:bodyPr/>
        <a:lstStyle/>
        <a:p>
          <a:endParaRPr lang="en-US"/>
        </a:p>
      </dgm:t>
    </dgm:pt>
    <dgm:pt modelId="{1ACC810B-1BC0-49F9-AB12-5050D8B07935}" type="sibTrans" cxnId="{764E841B-4545-4508-BCD9-96DF3F7F6072}">
      <dgm:prSet/>
      <dgm:spPr/>
      <dgm:t>
        <a:bodyPr/>
        <a:lstStyle/>
        <a:p>
          <a:endParaRPr lang="en-US"/>
        </a:p>
      </dgm:t>
    </dgm:pt>
    <dgm:pt modelId="{DDFB7E70-EAFA-45F6-B198-89CD70AD0830}">
      <dgm:prSet custT="1"/>
      <dgm:spPr/>
      <dgm:t>
        <a:bodyPr/>
        <a:lstStyle/>
        <a:p>
          <a:r>
            <a:rPr lang="en-US" sz="2000" dirty="0"/>
            <a:t>providing meaningful participation in core instruction</a:t>
          </a:r>
        </a:p>
      </dgm:t>
    </dgm:pt>
    <dgm:pt modelId="{AE1D9D3D-6509-4388-BBA9-80115D2C45FA}" type="parTrans" cxnId="{954B223E-C3A8-4207-AE0C-5869ACB80BBC}">
      <dgm:prSet/>
      <dgm:spPr/>
      <dgm:t>
        <a:bodyPr/>
        <a:lstStyle/>
        <a:p>
          <a:endParaRPr lang="en-US"/>
        </a:p>
      </dgm:t>
    </dgm:pt>
    <dgm:pt modelId="{BA7E7D13-1C96-4AB5-9E4F-8A36F216434F}" type="sibTrans" cxnId="{954B223E-C3A8-4207-AE0C-5869ACB80BBC}">
      <dgm:prSet/>
      <dgm:spPr/>
      <dgm:t>
        <a:bodyPr/>
        <a:lstStyle/>
        <a:p>
          <a:endParaRPr lang="en-US"/>
        </a:p>
      </dgm:t>
    </dgm:pt>
    <dgm:pt modelId="{1CF65D95-94DD-44E0-BE20-EE9FEC558197}">
      <dgm:prSet/>
      <dgm:spPr/>
      <dgm:t>
        <a:bodyPr/>
        <a:lstStyle/>
        <a:p>
          <a:r>
            <a:rPr lang="en-US"/>
            <a:t>Enabling</a:t>
          </a:r>
        </a:p>
      </dgm:t>
    </dgm:pt>
    <dgm:pt modelId="{240A4168-61DA-43F8-B034-D26489DB948B}" type="parTrans" cxnId="{501E055B-CFEE-4D31-9615-60A365D5B4B1}">
      <dgm:prSet/>
      <dgm:spPr/>
      <dgm:t>
        <a:bodyPr/>
        <a:lstStyle/>
        <a:p>
          <a:endParaRPr lang="en-US"/>
        </a:p>
      </dgm:t>
    </dgm:pt>
    <dgm:pt modelId="{BF30055B-54ED-47BD-B5C0-0DE52B2965EC}" type="sibTrans" cxnId="{501E055B-CFEE-4D31-9615-60A365D5B4B1}">
      <dgm:prSet/>
      <dgm:spPr/>
      <dgm:t>
        <a:bodyPr/>
        <a:lstStyle/>
        <a:p>
          <a:endParaRPr lang="en-US"/>
        </a:p>
      </dgm:t>
    </dgm:pt>
    <dgm:pt modelId="{31320D38-A7FE-4ED3-A2EF-740269FA483E}">
      <dgm:prSet custT="1"/>
      <dgm:spPr/>
      <dgm:t>
        <a:bodyPr/>
        <a:lstStyle/>
        <a:p>
          <a:r>
            <a:rPr lang="en-US" sz="2000" dirty="0"/>
            <a:t>enabling students to reach grade-level targets in their academic subjects</a:t>
          </a:r>
        </a:p>
      </dgm:t>
    </dgm:pt>
    <dgm:pt modelId="{E8B51657-14FD-4A51-802B-87C6A2B944AE}" type="parTrans" cxnId="{29EF5E5A-D3A7-4FC5-B441-FB98C52E8FBB}">
      <dgm:prSet/>
      <dgm:spPr/>
      <dgm:t>
        <a:bodyPr/>
        <a:lstStyle/>
        <a:p>
          <a:endParaRPr lang="en-US"/>
        </a:p>
      </dgm:t>
    </dgm:pt>
    <dgm:pt modelId="{0541E0D1-581F-4B97-A95D-7AE69F64CB25}" type="sibTrans" cxnId="{29EF5E5A-D3A7-4FC5-B441-FB98C52E8FBB}">
      <dgm:prSet/>
      <dgm:spPr/>
      <dgm:t>
        <a:bodyPr/>
        <a:lstStyle/>
        <a:p>
          <a:endParaRPr lang="en-US"/>
        </a:p>
      </dgm:t>
    </dgm:pt>
    <dgm:pt modelId="{ED4A8D50-DE26-4996-A433-AA2CF09298AA}">
      <dgm:prSet/>
      <dgm:spPr/>
      <dgm:t>
        <a:bodyPr/>
        <a:lstStyle/>
        <a:p>
          <a:r>
            <a:rPr lang="en-US"/>
            <a:t>Coordinating</a:t>
          </a:r>
        </a:p>
      </dgm:t>
    </dgm:pt>
    <dgm:pt modelId="{B6938072-2A48-4540-8689-48E62C69C370}" type="parTrans" cxnId="{16B1AC5B-D7D4-4C41-9F29-BA99833E3C7A}">
      <dgm:prSet/>
      <dgm:spPr/>
      <dgm:t>
        <a:bodyPr/>
        <a:lstStyle/>
        <a:p>
          <a:endParaRPr lang="en-US"/>
        </a:p>
      </dgm:t>
    </dgm:pt>
    <dgm:pt modelId="{A455C24D-1D39-4C98-8DD4-10DBB92028B3}" type="sibTrans" cxnId="{16B1AC5B-D7D4-4C41-9F29-BA99833E3C7A}">
      <dgm:prSet/>
      <dgm:spPr/>
      <dgm:t>
        <a:bodyPr/>
        <a:lstStyle/>
        <a:p>
          <a:endParaRPr lang="en-US"/>
        </a:p>
      </dgm:t>
    </dgm:pt>
    <dgm:pt modelId="{74FE6D6D-48F4-4E23-8027-6CFEC35EA964}">
      <dgm:prSet custT="1"/>
      <dgm:spPr/>
      <dgm:t>
        <a:bodyPr/>
        <a:lstStyle/>
        <a:p>
          <a:r>
            <a:rPr lang="en-US" sz="1800" dirty="0"/>
            <a:t>coordinating instructional approaches, including collaboration, among all educators</a:t>
          </a:r>
        </a:p>
      </dgm:t>
    </dgm:pt>
    <dgm:pt modelId="{67DE8A58-AFD0-49B0-8F27-CF6AEB76A447}" type="parTrans" cxnId="{DD8A84E9-01CD-437C-8EA5-A213D7CF375E}">
      <dgm:prSet/>
      <dgm:spPr/>
      <dgm:t>
        <a:bodyPr/>
        <a:lstStyle/>
        <a:p>
          <a:endParaRPr lang="en-US"/>
        </a:p>
      </dgm:t>
    </dgm:pt>
    <dgm:pt modelId="{271A0912-7CF5-422D-925D-26F7D3FB955C}" type="sibTrans" cxnId="{DD8A84E9-01CD-437C-8EA5-A213D7CF375E}">
      <dgm:prSet/>
      <dgm:spPr/>
      <dgm:t>
        <a:bodyPr/>
        <a:lstStyle/>
        <a:p>
          <a:endParaRPr lang="en-US"/>
        </a:p>
      </dgm:t>
    </dgm:pt>
    <dgm:pt modelId="{C382CCEE-2C79-4AEC-9BB2-A5A572D5BB48}" type="pres">
      <dgm:prSet presAssocID="{17DC52D3-1915-4961-B282-BA158AEDE8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C20774-2A0C-4672-98C9-A37ED022324D}" type="pres">
      <dgm:prSet presAssocID="{ACC5CCEE-0B30-4262-BC06-FBCE4583B8F4}" presName="linNode" presStyleCnt="0"/>
      <dgm:spPr/>
    </dgm:pt>
    <dgm:pt modelId="{6795A1BB-B9FA-4695-8E9D-4F8215773D42}" type="pres">
      <dgm:prSet presAssocID="{ACC5CCEE-0B30-4262-BC06-FBCE4583B8F4}" presName="parentText" presStyleLbl="solidFgAcc1" presStyleIdx="0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8A247896-100F-4B09-B7AC-95AA36C09091}" type="pres">
      <dgm:prSet presAssocID="{ACC5CCEE-0B30-4262-BC06-FBCE4583B8F4}" presName="descendantText" presStyleLbl="alignNode1" presStyleIdx="0" presStyleCnt="4" custLinFactNeighborX="-436" custLinFactNeighborY="-12206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F412AC62-FCEB-416E-9D02-B2AA2039E0EB}" type="pres">
      <dgm:prSet presAssocID="{22E1A3C5-8E8D-4EB7-8A5D-76625C5CE724}" presName="sp" presStyleCnt="0"/>
      <dgm:spPr/>
    </dgm:pt>
    <dgm:pt modelId="{A11ABFE5-6B67-426C-8F4B-5146ACE79F10}" type="pres">
      <dgm:prSet presAssocID="{03D56C16-AB03-40F7-B566-83472A18A205}" presName="linNode" presStyleCnt="0"/>
      <dgm:spPr/>
    </dgm:pt>
    <dgm:pt modelId="{5C1E92ED-1767-4AFD-B376-FD30B791EE77}" type="pres">
      <dgm:prSet presAssocID="{03D56C16-AB03-40F7-B566-83472A18A205}" presName="parentText" presStyleLbl="solidFgAcc1" presStyleIdx="1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D1CA1029-1848-4E10-B995-1145928E7007}" type="pres">
      <dgm:prSet presAssocID="{03D56C16-AB03-40F7-B566-83472A18A205}" presName="descendantText" presStyleLbl="alignNode1" presStyleIdx="1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D53CE552-A3F3-4664-BBF6-9BBC44EF5FE9}" type="pres">
      <dgm:prSet presAssocID="{1ACC810B-1BC0-49F9-AB12-5050D8B07935}" presName="sp" presStyleCnt="0"/>
      <dgm:spPr/>
    </dgm:pt>
    <dgm:pt modelId="{24681483-42BC-477B-B632-8A71366745EA}" type="pres">
      <dgm:prSet presAssocID="{1CF65D95-94DD-44E0-BE20-EE9FEC558197}" presName="linNode" presStyleCnt="0"/>
      <dgm:spPr/>
    </dgm:pt>
    <dgm:pt modelId="{32F21DE8-05B7-4B01-B5C3-F7579DB0E5EE}" type="pres">
      <dgm:prSet presAssocID="{1CF65D95-94DD-44E0-BE20-EE9FEC558197}" presName="parentText" presStyleLbl="solidFgAcc1" presStyleIdx="2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2166E8D0-51F7-4077-BD6D-143CF7ADAB03}" type="pres">
      <dgm:prSet presAssocID="{1CF65D95-94DD-44E0-BE20-EE9FEC558197}" presName="descendantText" presStyleLbl="alignNode1" presStyleIdx="2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DE608F8D-D249-4626-8AC8-E718F7FDBF5B}" type="pres">
      <dgm:prSet presAssocID="{BF30055B-54ED-47BD-B5C0-0DE52B2965EC}" presName="sp" presStyleCnt="0"/>
      <dgm:spPr/>
    </dgm:pt>
    <dgm:pt modelId="{C08D2093-309E-4C29-94F8-0FA08F1F4ED4}" type="pres">
      <dgm:prSet presAssocID="{ED4A8D50-DE26-4996-A433-AA2CF09298AA}" presName="linNode" presStyleCnt="0"/>
      <dgm:spPr/>
    </dgm:pt>
    <dgm:pt modelId="{28646C1D-3F9A-4962-994B-23F0336FE365}" type="pres">
      <dgm:prSet presAssocID="{ED4A8D50-DE26-4996-A433-AA2CF09298AA}" presName="parentText" presStyleLbl="solidFgAcc1" presStyleIdx="3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6F1A3852-C2EC-4BA4-8591-67F6C49220DA}" type="pres">
      <dgm:prSet presAssocID="{ED4A8D50-DE26-4996-A433-AA2CF09298AA}" presName="descendantText" presStyleLbl="alignNode1" presStyleIdx="3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</dgm:ptLst>
  <dgm:cxnLst>
    <dgm:cxn modelId="{DD8A84E9-01CD-437C-8EA5-A213D7CF375E}" srcId="{ED4A8D50-DE26-4996-A433-AA2CF09298AA}" destId="{74FE6D6D-48F4-4E23-8027-6CFEC35EA964}" srcOrd="0" destOrd="0" parTransId="{67DE8A58-AFD0-49B0-8F27-CF6AEB76A447}" sibTransId="{271A0912-7CF5-422D-925D-26F7D3FB955C}"/>
    <dgm:cxn modelId="{B4162E1E-EA6C-43E6-980C-9B73D4C1A69D}" type="presOf" srcId="{17DC52D3-1915-4961-B282-BA158AEDE89D}" destId="{C382CCEE-2C79-4AEC-9BB2-A5A572D5BB48}" srcOrd="0" destOrd="0" presId="urn:microsoft.com/office/officeart/2016/7/layout/VerticalHollowActionList"/>
    <dgm:cxn modelId="{954B223E-C3A8-4207-AE0C-5869ACB80BBC}" srcId="{03D56C16-AB03-40F7-B566-83472A18A205}" destId="{DDFB7E70-EAFA-45F6-B198-89CD70AD0830}" srcOrd="0" destOrd="0" parTransId="{AE1D9D3D-6509-4388-BBA9-80115D2C45FA}" sibTransId="{BA7E7D13-1C96-4AB5-9E4F-8A36F216434F}"/>
    <dgm:cxn modelId="{0FDB96C3-468D-4265-A576-7D5D77A8C34F}" type="presOf" srcId="{ED4A8D50-DE26-4996-A433-AA2CF09298AA}" destId="{28646C1D-3F9A-4962-994B-23F0336FE365}" srcOrd="0" destOrd="0" presId="urn:microsoft.com/office/officeart/2016/7/layout/VerticalHollowActionList"/>
    <dgm:cxn modelId="{9EECDBFC-78C7-4984-A8CA-2677E36C65EB}" type="presOf" srcId="{ACC5CCEE-0B30-4262-BC06-FBCE4583B8F4}" destId="{6795A1BB-B9FA-4695-8E9D-4F8215773D42}" srcOrd="0" destOrd="0" presId="urn:microsoft.com/office/officeart/2016/7/layout/VerticalHollowActionList"/>
    <dgm:cxn modelId="{29EF5E5A-D3A7-4FC5-B441-FB98C52E8FBB}" srcId="{1CF65D95-94DD-44E0-BE20-EE9FEC558197}" destId="{31320D38-A7FE-4ED3-A2EF-740269FA483E}" srcOrd="0" destOrd="0" parTransId="{E8B51657-14FD-4A51-802B-87C6A2B944AE}" sibTransId="{0541E0D1-581F-4B97-A95D-7AE69F64CB25}"/>
    <dgm:cxn modelId="{16B1AC5B-D7D4-4C41-9F29-BA99833E3C7A}" srcId="{17DC52D3-1915-4961-B282-BA158AEDE89D}" destId="{ED4A8D50-DE26-4996-A433-AA2CF09298AA}" srcOrd="3" destOrd="0" parTransId="{B6938072-2A48-4540-8689-48E62C69C370}" sibTransId="{A455C24D-1D39-4C98-8DD4-10DBB92028B3}"/>
    <dgm:cxn modelId="{F4F67A4A-E2F9-49A4-85F4-DC5C659DA848}" type="presOf" srcId="{31320D38-A7FE-4ED3-A2EF-740269FA483E}" destId="{2166E8D0-51F7-4077-BD6D-143CF7ADAB03}" srcOrd="0" destOrd="0" presId="urn:microsoft.com/office/officeart/2016/7/layout/VerticalHollowActionList"/>
    <dgm:cxn modelId="{7660BBE2-A2FB-4E29-BAC0-A0747300970A}" type="presOf" srcId="{E4BC31C6-41DE-44DC-91A8-84BC050E462A}" destId="{8A247896-100F-4B09-B7AC-95AA36C09091}" srcOrd="0" destOrd="0" presId="urn:microsoft.com/office/officeart/2016/7/layout/VerticalHollowActionList"/>
    <dgm:cxn modelId="{446384B7-C5F7-4646-AD50-DAA1903A804A}" srcId="{ACC5CCEE-0B30-4262-BC06-FBCE4583B8F4}" destId="{E4BC31C6-41DE-44DC-91A8-84BC050E462A}" srcOrd="0" destOrd="0" parTransId="{54DEE645-D805-4B00-9846-E01A95C5161D}" sibTransId="{D32D0BE9-4D7D-426E-B2D2-3C1ABD9CC3F3}"/>
    <dgm:cxn modelId="{BDD909DD-5D16-43A0-BC01-49C52C5B987C}" type="presOf" srcId="{DDFB7E70-EAFA-45F6-B198-89CD70AD0830}" destId="{D1CA1029-1848-4E10-B995-1145928E7007}" srcOrd="0" destOrd="0" presId="urn:microsoft.com/office/officeart/2016/7/layout/VerticalHollowActionList"/>
    <dgm:cxn modelId="{501E055B-CFEE-4D31-9615-60A365D5B4B1}" srcId="{17DC52D3-1915-4961-B282-BA158AEDE89D}" destId="{1CF65D95-94DD-44E0-BE20-EE9FEC558197}" srcOrd="2" destOrd="0" parTransId="{240A4168-61DA-43F8-B034-D26489DB948B}" sibTransId="{BF30055B-54ED-47BD-B5C0-0DE52B2965EC}"/>
    <dgm:cxn modelId="{764E841B-4545-4508-BCD9-96DF3F7F6072}" srcId="{17DC52D3-1915-4961-B282-BA158AEDE89D}" destId="{03D56C16-AB03-40F7-B566-83472A18A205}" srcOrd="1" destOrd="0" parTransId="{A4909E8E-882A-4715-BEE4-395BF86DEC35}" sibTransId="{1ACC810B-1BC0-49F9-AB12-5050D8B07935}"/>
    <dgm:cxn modelId="{44D80065-D1AE-43AF-AD91-DE38231AB3C9}" type="presOf" srcId="{1CF65D95-94DD-44E0-BE20-EE9FEC558197}" destId="{32F21DE8-05B7-4B01-B5C3-F7579DB0E5EE}" srcOrd="0" destOrd="0" presId="urn:microsoft.com/office/officeart/2016/7/layout/VerticalHollowActionList"/>
    <dgm:cxn modelId="{C5C4B723-FE47-4263-BD45-4077E017B8DC}" type="presOf" srcId="{74FE6D6D-48F4-4E23-8027-6CFEC35EA964}" destId="{6F1A3852-C2EC-4BA4-8591-67F6C49220DA}" srcOrd="0" destOrd="0" presId="urn:microsoft.com/office/officeart/2016/7/layout/VerticalHollowActionList"/>
    <dgm:cxn modelId="{4D7EA45B-C88A-4D32-9A7E-2145C315286A}" srcId="{17DC52D3-1915-4961-B282-BA158AEDE89D}" destId="{ACC5CCEE-0B30-4262-BC06-FBCE4583B8F4}" srcOrd="0" destOrd="0" parTransId="{9B7BFED0-D8EC-4129-BBEA-FFD5F4AF0F9C}" sibTransId="{22E1A3C5-8E8D-4EB7-8A5D-76625C5CE724}"/>
    <dgm:cxn modelId="{F27FCAC4-725F-4067-A845-16F393FC205F}" type="presOf" srcId="{03D56C16-AB03-40F7-B566-83472A18A205}" destId="{5C1E92ED-1767-4AFD-B376-FD30B791EE77}" srcOrd="0" destOrd="0" presId="urn:microsoft.com/office/officeart/2016/7/layout/VerticalHollowActionList"/>
    <dgm:cxn modelId="{DE8C1B8B-A486-491A-A39C-6493E8807A6F}" type="presParOf" srcId="{C382CCEE-2C79-4AEC-9BB2-A5A572D5BB48}" destId="{98C20774-2A0C-4672-98C9-A37ED022324D}" srcOrd="0" destOrd="0" presId="urn:microsoft.com/office/officeart/2016/7/layout/VerticalHollowActionList"/>
    <dgm:cxn modelId="{EA267382-4CC8-4F23-BF5B-D76425EEBC3A}" type="presParOf" srcId="{98C20774-2A0C-4672-98C9-A37ED022324D}" destId="{6795A1BB-B9FA-4695-8E9D-4F8215773D42}" srcOrd="0" destOrd="0" presId="urn:microsoft.com/office/officeart/2016/7/layout/VerticalHollowActionList"/>
    <dgm:cxn modelId="{DE7F5EE9-95F3-4CC4-BF5F-8AF5CF5EFA55}" type="presParOf" srcId="{98C20774-2A0C-4672-98C9-A37ED022324D}" destId="{8A247896-100F-4B09-B7AC-95AA36C09091}" srcOrd="1" destOrd="0" presId="urn:microsoft.com/office/officeart/2016/7/layout/VerticalHollowActionList"/>
    <dgm:cxn modelId="{BBC30822-A96D-48C9-A07F-66C88381B28F}" type="presParOf" srcId="{C382CCEE-2C79-4AEC-9BB2-A5A572D5BB48}" destId="{F412AC62-FCEB-416E-9D02-B2AA2039E0EB}" srcOrd="1" destOrd="0" presId="urn:microsoft.com/office/officeart/2016/7/layout/VerticalHollowActionList"/>
    <dgm:cxn modelId="{F8DE1E41-CBF0-4C96-AC65-63049AE4756F}" type="presParOf" srcId="{C382CCEE-2C79-4AEC-9BB2-A5A572D5BB48}" destId="{A11ABFE5-6B67-426C-8F4B-5146ACE79F10}" srcOrd="2" destOrd="0" presId="urn:microsoft.com/office/officeart/2016/7/layout/VerticalHollowActionList"/>
    <dgm:cxn modelId="{729034A7-C908-4132-ACF6-CCE45F864548}" type="presParOf" srcId="{A11ABFE5-6B67-426C-8F4B-5146ACE79F10}" destId="{5C1E92ED-1767-4AFD-B376-FD30B791EE77}" srcOrd="0" destOrd="0" presId="urn:microsoft.com/office/officeart/2016/7/layout/VerticalHollowActionList"/>
    <dgm:cxn modelId="{B9117A34-E4C4-4A34-B392-49630F956501}" type="presParOf" srcId="{A11ABFE5-6B67-426C-8F4B-5146ACE79F10}" destId="{D1CA1029-1848-4E10-B995-1145928E7007}" srcOrd="1" destOrd="0" presId="urn:microsoft.com/office/officeart/2016/7/layout/VerticalHollowActionList"/>
    <dgm:cxn modelId="{D1A4BA9D-B98C-4FF6-8B76-A485677E5698}" type="presParOf" srcId="{C382CCEE-2C79-4AEC-9BB2-A5A572D5BB48}" destId="{D53CE552-A3F3-4664-BBF6-9BBC44EF5FE9}" srcOrd="3" destOrd="0" presId="urn:microsoft.com/office/officeart/2016/7/layout/VerticalHollowActionList"/>
    <dgm:cxn modelId="{D76AEE7B-0335-4EEB-A6AA-8BEAA5950441}" type="presParOf" srcId="{C382CCEE-2C79-4AEC-9BB2-A5A572D5BB48}" destId="{24681483-42BC-477B-B632-8A71366745EA}" srcOrd="4" destOrd="0" presId="urn:microsoft.com/office/officeart/2016/7/layout/VerticalHollowActionList"/>
    <dgm:cxn modelId="{C1BA77AD-035B-4A03-B924-5D855B7E71D5}" type="presParOf" srcId="{24681483-42BC-477B-B632-8A71366745EA}" destId="{32F21DE8-05B7-4B01-B5C3-F7579DB0E5EE}" srcOrd="0" destOrd="0" presId="urn:microsoft.com/office/officeart/2016/7/layout/VerticalHollowActionList"/>
    <dgm:cxn modelId="{245D851E-43E2-425B-90D1-F1DC07C4ACCA}" type="presParOf" srcId="{24681483-42BC-477B-B632-8A71366745EA}" destId="{2166E8D0-51F7-4077-BD6D-143CF7ADAB03}" srcOrd="1" destOrd="0" presId="urn:microsoft.com/office/officeart/2016/7/layout/VerticalHollowActionList"/>
    <dgm:cxn modelId="{EA416D10-D420-492B-9440-2437A17DD546}" type="presParOf" srcId="{C382CCEE-2C79-4AEC-9BB2-A5A572D5BB48}" destId="{DE608F8D-D249-4626-8AC8-E718F7FDBF5B}" srcOrd="5" destOrd="0" presId="urn:microsoft.com/office/officeart/2016/7/layout/VerticalHollowActionList"/>
    <dgm:cxn modelId="{698439CB-9B59-4BB0-8818-18180F309380}" type="presParOf" srcId="{C382CCEE-2C79-4AEC-9BB2-A5A572D5BB48}" destId="{C08D2093-309E-4C29-94F8-0FA08F1F4ED4}" srcOrd="6" destOrd="0" presId="urn:microsoft.com/office/officeart/2016/7/layout/VerticalHollowActionList"/>
    <dgm:cxn modelId="{C011168A-8C7D-4D2A-B456-86E6EE761505}" type="presParOf" srcId="{C08D2093-309E-4C29-94F8-0FA08F1F4ED4}" destId="{28646C1D-3F9A-4962-994B-23F0336FE365}" srcOrd="0" destOrd="0" presId="urn:microsoft.com/office/officeart/2016/7/layout/VerticalHollowActionList"/>
    <dgm:cxn modelId="{93962E37-FE61-44D9-9912-C4938BEB1DCE}" type="presParOf" srcId="{C08D2093-309E-4C29-94F8-0FA08F1F4ED4}" destId="{6F1A3852-C2EC-4BA4-8591-67F6C49220DA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47896-100F-4B09-B7AC-95AA36C09091}">
      <dsp:nvSpPr>
        <dsp:cNvPr id="0" name=""/>
        <dsp:cNvSpPr/>
      </dsp:nvSpPr>
      <dsp:spPr>
        <a:xfrm>
          <a:off x="1332726" y="0"/>
          <a:ext cx="5354251" cy="11528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887" tIns="292813" rIns="103887" bIns="29281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supporting language acquisition across the instructional day</a:t>
          </a:r>
        </a:p>
      </dsp:txBody>
      <dsp:txXfrm>
        <a:off x="1332726" y="0"/>
        <a:ext cx="5354251" cy="1152808"/>
      </dsp:txXfrm>
    </dsp:sp>
    <dsp:sp modelId="{6795A1BB-B9FA-4695-8E9D-4F8215773D42}">
      <dsp:nvSpPr>
        <dsp:cNvPr id="0" name=""/>
        <dsp:cNvSpPr/>
      </dsp:nvSpPr>
      <dsp:spPr>
        <a:xfrm>
          <a:off x="0" y="2225"/>
          <a:ext cx="1338562" cy="1152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32" tIns="113872" rIns="70832" bIns="1138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Supporting</a:t>
          </a:r>
        </a:p>
      </dsp:txBody>
      <dsp:txXfrm>
        <a:off x="0" y="2225"/>
        <a:ext cx="1338562" cy="1152808"/>
      </dsp:txXfrm>
    </dsp:sp>
    <dsp:sp modelId="{D1CA1029-1848-4E10-B995-1145928E7007}">
      <dsp:nvSpPr>
        <dsp:cNvPr id="0" name=""/>
        <dsp:cNvSpPr/>
      </dsp:nvSpPr>
      <dsp:spPr>
        <a:xfrm>
          <a:off x="1338562" y="1224202"/>
          <a:ext cx="5354251" cy="1152808"/>
        </a:xfrm>
        <a:prstGeom prst="rect">
          <a:avLst/>
        </a:prstGeom>
        <a:gradFill rotWithShape="0">
          <a:gsLst>
            <a:gs pos="0">
              <a:schemeClr val="accent5">
                <a:hueOff val="-871962"/>
                <a:satOff val="5188"/>
                <a:lumOff val="2091"/>
                <a:alphaOff val="0"/>
                <a:tint val="65000"/>
                <a:lumMod val="110000"/>
              </a:schemeClr>
            </a:gs>
            <a:gs pos="88000">
              <a:schemeClr val="accent5">
                <a:hueOff val="-871962"/>
                <a:satOff val="5188"/>
                <a:lumOff val="2091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-871962"/>
              <a:satOff val="5188"/>
              <a:lumOff val="20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887" tIns="292813" rIns="103887" bIns="29281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providing meaningful participation in core instruction</a:t>
          </a:r>
        </a:p>
      </dsp:txBody>
      <dsp:txXfrm>
        <a:off x="1338562" y="1224202"/>
        <a:ext cx="5354251" cy="1152808"/>
      </dsp:txXfrm>
    </dsp:sp>
    <dsp:sp modelId="{5C1E92ED-1767-4AFD-B376-FD30B791EE77}">
      <dsp:nvSpPr>
        <dsp:cNvPr id="0" name=""/>
        <dsp:cNvSpPr/>
      </dsp:nvSpPr>
      <dsp:spPr>
        <a:xfrm>
          <a:off x="0" y="1224202"/>
          <a:ext cx="1338562" cy="1152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-871962"/>
              <a:satOff val="5188"/>
              <a:lumOff val="20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32" tIns="113872" rIns="70832" bIns="1138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Providing</a:t>
          </a:r>
        </a:p>
      </dsp:txBody>
      <dsp:txXfrm>
        <a:off x="0" y="1224202"/>
        <a:ext cx="1338562" cy="1152808"/>
      </dsp:txXfrm>
    </dsp:sp>
    <dsp:sp modelId="{2166E8D0-51F7-4077-BD6D-143CF7ADAB03}">
      <dsp:nvSpPr>
        <dsp:cNvPr id="0" name=""/>
        <dsp:cNvSpPr/>
      </dsp:nvSpPr>
      <dsp:spPr>
        <a:xfrm>
          <a:off x="1338562" y="2446179"/>
          <a:ext cx="5354251" cy="1152808"/>
        </a:xfrm>
        <a:prstGeom prst="rect">
          <a:avLst/>
        </a:prstGeom>
        <a:gradFill rotWithShape="0">
          <a:gsLst>
            <a:gs pos="0">
              <a:schemeClr val="accent5">
                <a:hueOff val="-1743925"/>
                <a:satOff val="10375"/>
                <a:lumOff val="4183"/>
                <a:alphaOff val="0"/>
                <a:tint val="65000"/>
                <a:lumMod val="110000"/>
              </a:schemeClr>
            </a:gs>
            <a:gs pos="88000">
              <a:schemeClr val="accent5">
                <a:hueOff val="-1743925"/>
                <a:satOff val="10375"/>
                <a:lumOff val="4183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-1743925"/>
              <a:satOff val="10375"/>
              <a:lumOff val="41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887" tIns="292813" rIns="103887" bIns="29281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enabling students to reach grade-level targets in their academic subjects</a:t>
          </a:r>
        </a:p>
      </dsp:txBody>
      <dsp:txXfrm>
        <a:off x="1338562" y="2446179"/>
        <a:ext cx="5354251" cy="1152808"/>
      </dsp:txXfrm>
    </dsp:sp>
    <dsp:sp modelId="{32F21DE8-05B7-4B01-B5C3-F7579DB0E5EE}">
      <dsp:nvSpPr>
        <dsp:cNvPr id="0" name=""/>
        <dsp:cNvSpPr/>
      </dsp:nvSpPr>
      <dsp:spPr>
        <a:xfrm>
          <a:off x="0" y="2446179"/>
          <a:ext cx="1338562" cy="1152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-1743925"/>
              <a:satOff val="10375"/>
              <a:lumOff val="41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32" tIns="113872" rIns="70832" bIns="1138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Enabling</a:t>
          </a:r>
        </a:p>
      </dsp:txBody>
      <dsp:txXfrm>
        <a:off x="0" y="2446179"/>
        <a:ext cx="1338562" cy="1152808"/>
      </dsp:txXfrm>
    </dsp:sp>
    <dsp:sp modelId="{6F1A3852-C2EC-4BA4-8591-67F6C49220DA}">
      <dsp:nvSpPr>
        <dsp:cNvPr id="0" name=""/>
        <dsp:cNvSpPr/>
      </dsp:nvSpPr>
      <dsp:spPr>
        <a:xfrm>
          <a:off x="1338562" y="3668156"/>
          <a:ext cx="5354251" cy="1152808"/>
        </a:xfrm>
        <a:prstGeom prst="rect">
          <a:avLst/>
        </a:prstGeom>
        <a:gradFill rotWithShape="0">
          <a:gsLst>
            <a:gs pos="0">
              <a:schemeClr val="accent5">
                <a:hueOff val="-2615887"/>
                <a:satOff val="15563"/>
                <a:lumOff val="6274"/>
                <a:alphaOff val="0"/>
                <a:tint val="65000"/>
                <a:lumMod val="110000"/>
              </a:schemeClr>
            </a:gs>
            <a:gs pos="88000">
              <a:schemeClr val="accent5">
                <a:hueOff val="-2615887"/>
                <a:satOff val="15563"/>
                <a:lumOff val="6274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-2615887"/>
              <a:satOff val="15563"/>
              <a:lumOff val="62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887" tIns="292813" rIns="103887" bIns="29281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coordinating instructional approaches, including collaboration, among all educators</a:t>
          </a:r>
        </a:p>
      </dsp:txBody>
      <dsp:txXfrm>
        <a:off x="1338562" y="3668156"/>
        <a:ext cx="5354251" cy="1152808"/>
      </dsp:txXfrm>
    </dsp:sp>
    <dsp:sp modelId="{28646C1D-3F9A-4962-994B-23F0336FE365}">
      <dsp:nvSpPr>
        <dsp:cNvPr id="0" name=""/>
        <dsp:cNvSpPr/>
      </dsp:nvSpPr>
      <dsp:spPr>
        <a:xfrm>
          <a:off x="0" y="3668156"/>
          <a:ext cx="1338562" cy="1152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-2615887"/>
              <a:satOff val="15563"/>
              <a:lumOff val="62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32" tIns="113872" rIns="70832" bIns="1138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Coordinating</a:t>
          </a:r>
        </a:p>
      </dsp:txBody>
      <dsp:txXfrm>
        <a:off x="0" y="3668156"/>
        <a:ext cx="1338562" cy="1152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C02DC-20FE-470E-9D7C-00E28897F2E8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1E49C-8559-48A9-A68E-ED77967C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B86AC7D-06A8-4110-A163-DF3A546E2E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BF22226-8CC2-4B4C-AA3E-EBD960D16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You all know that you teach the language of your subject area, but have you ever thought of yourself as a language teacher?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much, what kind, how difficult, what type…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1E49C-8559-48A9-A68E-ED77967CDB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6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opportunities in your content to build discourse around your content?  Talk among your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1E49C-8559-48A9-A68E-ED77967CDB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75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words could you add to an interactive word wall/note book to support all of your students</a:t>
            </a:r>
          </a:p>
          <a:p>
            <a:r>
              <a:rPr lang="en-US" dirty="0"/>
              <a:t>What words would you use to create a sentence frame?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1E49C-8559-48A9-A68E-ED77967CDB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3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words in your content area might be confusing for an 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1E49C-8559-48A9-A68E-ED77967CDB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5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WIDA</a:t>
            </a:r>
            <a:r>
              <a:rPr lang="en-US" dirty="0"/>
              <a:t> has only 5 standards:</a:t>
            </a:r>
          </a:p>
          <a:p>
            <a:r>
              <a:rPr lang="en-US" dirty="0"/>
              <a:t>The language of language arts; math, social studies, and science… This is your content   The standard you’re not seeing here is social language.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1E49C-8559-48A9-A68E-ED77967CDB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37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Hint-this is done for you within your curriculum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4AC9F-92B1-48C8-8ED4-D3F2F4D03BC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6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an example of and 9</a:t>
            </a:r>
            <a:r>
              <a:rPr lang="en-US" baseline="30000" dirty="0"/>
              <a:t>th</a:t>
            </a:r>
            <a:r>
              <a:rPr lang="en-US" dirty="0"/>
              <a:t> grade ELA standard and the day’s learning target.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1E49C-8559-48A9-A68E-ED77967CDB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4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 – </a:t>
            </a:r>
            <a:r>
              <a:rPr lang="en-US" dirty="0" err="1"/>
              <a:t>Wida</a:t>
            </a:r>
            <a:r>
              <a:rPr lang="en-US" dirty="0"/>
              <a:t> standard/yellow – learning target/blue-scaffolds .You have now added language and scaffolded for students.</a:t>
            </a:r>
          </a:p>
          <a:p>
            <a:r>
              <a:rPr lang="en-US" dirty="0"/>
              <a:t>The scaffold can be adjusted to fit the learner---Do the students only write words?  Do they write sentences?  To you use a word box?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1E49C-8559-48A9-A68E-ED77967CDB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23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are the opportunities for language in this standard?</a:t>
            </a:r>
          </a:p>
          <a:p>
            <a:r>
              <a:rPr lang="en-US" dirty="0"/>
              <a:t>What vocabulary could you focus on?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1E49C-8559-48A9-A68E-ED77967CDB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59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Leave these up for the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1E49C-8559-48A9-A68E-ED77967CDB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5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1E49C-8559-48A9-A68E-ED77967CDB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99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Why?  This is not Cordova High policy or SCS policy; This comes from the ESSA law and the state of Tennessee.  It is a way of formalizing what you already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43E08-C7D1-4AC6-A762-F8C61602BF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6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https://www.tn.gov/content/dam/tn/stateboardofeducation/documents/policies/3000/3.207%20ESL%20Program%20Policy%2010-20-17.pdf</a:t>
            </a:r>
          </a:p>
          <a:p>
            <a:endParaRPr lang="en-US" dirty="0"/>
          </a:p>
          <a:p>
            <a:r>
              <a:rPr lang="en-US" dirty="0"/>
              <a:t>By state policy all teachers must be trained in ESL standards. This training today covers the required training for you for this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1E49C-8559-48A9-A68E-ED77967CDB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61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do not have ILPs for your students yet this year because we have a new format that was taught to us just a couple of weeks ago.  (As you all know when things are changed, it takes a while for them to roll out.  Be patient.  We’re working on it.)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1E49C-8559-48A9-A68E-ED77967CDB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0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chart shows what language is used for in the classroom &amp; divides it into receptive and productive language.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1E49C-8559-48A9-A68E-ED77967CDB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55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 minute to look at the data for your school</a:t>
            </a:r>
          </a:p>
          <a:p>
            <a:r>
              <a:rPr lang="en-US" dirty="0"/>
              <a:t>What do you notice?  Note ≤ 3.0 is beginning level - not proficiency </a:t>
            </a:r>
          </a:p>
          <a:p>
            <a:r>
              <a:rPr lang="en-US" dirty="0"/>
              <a:t>What does this suggest about instruction?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1E49C-8559-48A9-A68E-ED77967CDB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8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definition of academic language. A lack of academic language across content is what keeps our students from growing on </a:t>
            </a:r>
            <a:r>
              <a:rPr lang="en-US" dirty="0" err="1"/>
              <a:t>TNReady</a:t>
            </a:r>
            <a:r>
              <a:rPr lang="en-US" dirty="0"/>
              <a:t> and WIDA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1E49C-8559-48A9-A68E-ED77967CDB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09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shows that there is a relationship between language proficiency and content knowledge.  The two go hand-in-hand.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1E49C-8559-48A9-A68E-ED77967CDB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6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495-675F-4BED-AB7E-E7CE766A99D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169-617A-4726-A27D-ADB6050D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7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495-675F-4BED-AB7E-E7CE766A99D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169-617A-4726-A27D-ADB6050D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3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495-675F-4BED-AB7E-E7CE766A99D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169-617A-4726-A27D-ADB6050D1E2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2577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495-675F-4BED-AB7E-E7CE766A99D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169-617A-4726-A27D-ADB6050D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30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495-675F-4BED-AB7E-E7CE766A99D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169-617A-4726-A27D-ADB6050D1E2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2280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495-675F-4BED-AB7E-E7CE766A99D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169-617A-4726-A27D-ADB6050D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99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495-675F-4BED-AB7E-E7CE766A99D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169-617A-4726-A27D-ADB6050D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13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495-675F-4BED-AB7E-E7CE766A99D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169-617A-4726-A27D-ADB6050D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8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495-675F-4BED-AB7E-E7CE766A99D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169-617A-4726-A27D-ADB6050D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1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495-675F-4BED-AB7E-E7CE766A99D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169-617A-4726-A27D-ADB6050D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6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495-675F-4BED-AB7E-E7CE766A99D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169-617A-4726-A27D-ADB6050D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9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495-675F-4BED-AB7E-E7CE766A99D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169-617A-4726-A27D-ADB6050D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1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495-675F-4BED-AB7E-E7CE766A99D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169-617A-4726-A27D-ADB6050D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6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495-675F-4BED-AB7E-E7CE766A99D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169-617A-4726-A27D-ADB6050D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495-675F-4BED-AB7E-E7CE766A99D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169-617A-4726-A27D-ADB6050D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1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169-617A-4726-A27D-ADB6050D1E2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495-675F-4BED-AB7E-E7CE766A99D6}" type="datetimeFigureOut">
              <a:rPr lang="en-US" smtClean="0"/>
              <a:t>9/19/2018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2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B0495-675F-4BED-AB7E-E7CE766A99D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DE8169-617A-4726-A27D-ADB6050D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1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1B244-AC30-48AB-9ADE-BDE6F96F0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1371600"/>
            <a:ext cx="7851648" cy="32766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/>
              <a:t>All Teachers are Language Teachers</a:t>
            </a:r>
            <a:br>
              <a:rPr lang="en-US" dirty="0"/>
            </a:br>
            <a:r>
              <a:rPr lang="en-US" sz="2800" dirty="0"/>
              <a:t>Supporting your </a:t>
            </a:r>
            <a:r>
              <a:rPr lang="en-US" sz="2800" dirty="0" err="1"/>
              <a:t>ELs</a:t>
            </a:r>
            <a:r>
              <a:rPr lang="en-US" sz="2800" dirty="0"/>
              <a:t> in All Content Areas</a:t>
            </a:r>
            <a:endParaRPr lang="en-US" dirty="0"/>
          </a:p>
        </p:txBody>
      </p:sp>
      <p:sp>
        <p:nvSpPr>
          <p:cNvPr id="7171" name="Subtitle 2">
            <a:extLst>
              <a:ext uri="{FF2B5EF4-FFF2-40B4-BE49-F238E27FC236}">
                <a16:creationId xmlns:a16="http://schemas.microsoft.com/office/drawing/2014/main" id="{5C320582-9930-4CA7-8F37-12BAA022C7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  <a:p>
            <a:pPr algn="l"/>
            <a:r>
              <a:rPr lang="en-US" altLang="en-US" dirty="0"/>
              <a:t> </a:t>
            </a:r>
          </a:p>
        </p:txBody>
      </p:sp>
      <p:sp>
        <p:nvSpPr>
          <p:cNvPr id="7173" name="Slide Number Placeholder 4">
            <a:extLst>
              <a:ext uri="{FF2B5EF4-FFF2-40B4-BE49-F238E27FC236}">
                <a16:creationId xmlns:a16="http://schemas.microsoft.com/office/drawing/2014/main" id="{EF43CF2C-2105-44FF-A18A-2AA7A3DFA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AA8872-DE04-44D7-BDEE-898638F4B307}" type="slidenum">
              <a:rPr lang="en-US" altLang="en-US" sz="1200">
                <a:solidFill>
                  <a:srgbClr val="D1EAEE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>
              <a:solidFill>
                <a:srgbClr val="D1EAEE"/>
              </a:solidFill>
            </a:endParaRPr>
          </a:p>
        </p:txBody>
      </p:sp>
      <p:pic>
        <p:nvPicPr>
          <p:cNvPr id="1026" name="Picture 2" descr="https://media3.picsearch.com/is?Wod8BLdpNoY-H3inGI4X-VP8V-vjN9RrApFcTv1dOFA&amp;height=319">
            <a:extLst>
              <a:ext uri="{FF2B5EF4-FFF2-40B4-BE49-F238E27FC236}">
                <a16:creationId xmlns:a16="http://schemas.microsoft.com/office/drawing/2014/main" id="{D9F68C30-2904-4E34-AAA9-6F9B039E7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83532"/>
            <a:ext cx="2106316" cy="19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74CC1-7D7F-4B7B-B40F-4D252E7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5A973-774B-4DF7-8F76-7614533FB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227CC-A66D-4916-BBF1-DD179E74EC6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F7CF2C7-57F3-4DBB-A2FC-899DB1159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49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77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C730-0E06-4239-A8D7-21E75C1E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B5364-E575-4B91-8D04-57447E19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227CC-A66D-4916-BBF1-DD179E74EC6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A5CD033-D5D1-416C-9C23-38FA5CB87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336"/>
            <a:ext cx="12266242" cy="792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72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6C931-46FB-4CCC-B9FE-451AD8B6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7FF0DC-C601-41B0-A04B-E2A8CB20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227CC-A66D-4916-BBF1-DD179E74EC6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8DB5533-D7D3-4CFD-B810-6FDC659B7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146971" cy="831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49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FC76-41A0-47B8-8352-5A74ACE6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127F5-8A5A-4367-A23C-31822F99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227CC-A66D-4916-BBF1-DD179E74EC6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5ED3C2B-2FB3-4366-99E5-8A93FBC41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59"/>
            <a:ext cx="10547293" cy="797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07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9059-635D-4190-B25E-930FDB9A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3ED2F9-9DB4-4FE5-A096-6819479EA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227CC-A66D-4916-BBF1-DD179E74EC6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75EB30E-0C31-4E22-A5AB-6BC589FAE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335"/>
            <a:ext cx="10212178" cy="773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96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300F-81B6-464C-BF76-AA41949E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What do I need to begin?</a:t>
            </a:r>
            <a:br>
              <a:rPr lang="en-US" dirty="0"/>
            </a:br>
            <a:endParaRPr lang="en-US" dirty="0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FDD51177-7437-47EA-96EC-B4C807A2E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 err="1"/>
              <a:t>WIDA</a:t>
            </a:r>
            <a:r>
              <a:rPr lang="en-US" altLang="en-US" sz="3000" dirty="0"/>
              <a:t> Standards Resource Guide (</a:t>
            </a:r>
            <a:r>
              <a:rPr lang="en-US" altLang="en-US" sz="3000" dirty="0">
                <a:highlight>
                  <a:srgbClr val="FFFF00"/>
                </a:highlight>
              </a:rPr>
              <a:t>Content)</a:t>
            </a:r>
          </a:p>
          <a:p>
            <a:pPr eaLnBrk="1" hangingPunct="1"/>
            <a:r>
              <a:rPr lang="en-US" altLang="en-US" sz="3000" dirty="0"/>
              <a:t>Language(</a:t>
            </a:r>
            <a:r>
              <a:rPr lang="en-US" altLang="en-US" sz="3000" dirty="0">
                <a:highlight>
                  <a:srgbClr val="00FF00"/>
                </a:highlight>
              </a:rPr>
              <a:t>Reading, Speaking, Listening, Writing</a:t>
            </a:r>
            <a:r>
              <a:rPr lang="en-US" altLang="en-US" sz="3000" dirty="0"/>
              <a:t>)</a:t>
            </a:r>
          </a:p>
          <a:p>
            <a:pPr eaLnBrk="1" hangingPunct="1"/>
            <a:r>
              <a:rPr lang="en-US" altLang="en-US" sz="3000" dirty="0"/>
              <a:t>Information on students you are teaching! (</a:t>
            </a:r>
            <a:r>
              <a:rPr lang="en-US" altLang="en-US" sz="3000" dirty="0">
                <a:highlight>
                  <a:srgbClr val="00FFFF"/>
                </a:highlight>
              </a:rPr>
              <a:t>Scaffold)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dirty="0"/>
          </a:p>
        </p:txBody>
      </p:sp>
      <p:pic>
        <p:nvPicPr>
          <p:cNvPr id="10244" name="Picture 5" descr="C:\Documents and Settings\joy\Local Settings\Temporary Internet Files\Content.IE5\G5AJ4XEZ\MCj04402210000[1].wmf">
            <a:extLst>
              <a:ext uri="{FF2B5EF4-FFF2-40B4-BE49-F238E27FC236}">
                <a16:creationId xmlns:a16="http://schemas.microsoft.com/office/drawing/2014/main" id="{84AD401A-AC2C-429F-8F3A-75DA1DE62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57201"/>
            <a:ext cx="18732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Slide Number Placeholder 5">
            <a:extLst>
              <a:ext uri="{FF2B5EF4-FFF2-40B4-BE49-F238E27FC236}">
                <a16:creationId xmlns:a16="http://schemas.microsoft.com/office/drawing/2014/main" id="{E1827F47-9C3F-42DB-81CF-CCED15754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6A614F-FF1C-49B5-A410-F7EB897E0761}" type="slidenum">
              <a:rPr lang="en-US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joy\Local Settings\Temporary Internet Files\Content.IE5\G5AJ4XEZ\MPj04049500000[1].jpg">
            <a:extLst>
              <a:ext uri="{FF2B5EF4-FFF2-40B4-BE49-F238E27FC236}">
                <a16:creationId xmlns:a16="http://schemas.microsoft.com/office/drawing/2014/main" id="{5C806AAF-91D9-4ADF-8B7B-9A4CF7BBD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10" y="228601"/>
            <a:ext cx="138769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>
            <a:extLst>
              <a:ext uri="{FF2B5EF4-FFF2-40B4-BE49-F238E27FC236}">
                <a16:creationId xmlns:a16="http://schemas.microsoft.com/office/drawing/2014/main" id="{5791B7F3-1152-4F50-A91B-6CA86EAE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82" y="246242"/>
            <a:ext cx="8229600" cy="1463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500" dirty="0"/>
              <a:t>    </a:t>
            </a:r>
            <a:br>
              <a:rPr lang="en-US" altLang="en-US" sz="4500" dirty="0"/>
            </a:br>
            <a:r>
              <a:rPr lang="en-US" altLang="en-US" sz="4500" dirty="0"/>
              <a:t>Steps to Incorporating Language</a:t>
            </a:r>
            <a:br>
              <a:rPr lang="en-US" altLang="en-US" sz="4500" dirty="0"/>
            </a:br>
            <a:endParaRPr lang="en-US" altLang="en-U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B84C4-43A2-4032-99E3-2D572C749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656" y="2015747"/>
            <a:ext cx="8458200" cy="4648200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3600" dirty="0"/>
              <a:t>Look at your Daily Target (the standard)</a:t>
            </a:r>
          </a:p>
          <a:p>
            <a:pPr marL="514350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3200" dirty="0"/>
              <a:t>Choose domain(s) to address (R,W, L, S);</a:t>
            </a:r>
          </a:p>
          <a:p>
            <a:pPr marL="514350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3600" dirty="0"/>
              <a:t>Add a scaffold </a:t>
            </a:r>
          </a:p>
          <a:p>
            <a:pPr marL="514350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3600" dirty="0"/>
              <a:t>Use with students!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dirty="0"/>
              <a:t>   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13317" name="Picture 5" descr="C:\Documents and Settings\joy\Local Settings\Temporary Internet Files\Content.IE5\KHMVCTQ7\MPj04393820000[1].jpg">
            <a:extLst>
              <a:ext uri="{FF2B5EF4-FFF2-40B4-BE49-F238E27FC236}">
                <a16:creationId xmlns:a16="http://schemas.microsoft.com/office/drawing/2014/main" id="{BA87FA6C-C304-4810-8792-54B3CE0D4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953" y="5621337"/>
            <a:ext cx="1570038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Slide Number Placeholder 5">
            <a:extLst>
              <a:ext uri="{FF2B5EF4-FFF2-40B4-BE49-F238E27FC236}">
                <a16:creationId xmlns:a16="http://schemas.microsoft.com/office/drawing/2014/main" id="{CFB097D8-E54D-4186-A120-10ACDB62B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82B17A-AF28-4262-BF86-940922D3F987}" type="slidenum">
              <a:rPr lang="en-US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2FC6-2711-4B5B-8DBD-00E75141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33894-B291-4ED4-912E-C9DB3F003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altLang="en-US" sz="2800" b="1" dirty="0"/>
              <a:t>Grade 9 ELA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/>
              <a:t>Target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Read and summarize key points from text that provide historical background knowledge. (9-10.RL.KID.2)</a:t>
            </a:r>
            <a:r>
              <a:rPr lang="en-US" sz="2800" i="1" dirty="0"/>
              <a:t> </a:t>
            </a:r>
            <a:r>
              <a:rPr lang="en-US" altLang="en-US" sz="2800" dirty="0"/>
              <a:t> </a:t>
            </a:r>
            <a:r>
              <a:rPr lang="en-US" sz="2800" dirty="0"/>
              <a:t>	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r>
              <a:rPr lang="en-US" sz="2800" dirty="0"/>
              <a:t>Determine a theme or central idea of a text and analyze its development over the course of the text; provide an objective summary of the text.</a:t>
            </a:r>
            <a:endParaRPr lang="en-US" alt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81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003B58-3C79-4B50-A4EB-098559AF1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5" y="704087"/>
            <a:ext cx="8975035" cy="488170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Content: I can read and summarize key historical information on p. 1040A-1040F “Preparing to Read the Odyssey.”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i="1" dirty="0">
                <a:solidFill>
                  <a:schemeClr val="tx1"/>
                </a:solidFill>
              </a:rPr>
              <a:t/>
            </a:r>
            <a:br>
              <a:rPr lang="en-US" b="1" i="1" dirty="0">
                <a:solidFill>
                  <a:schemeClr val="tx1"/>
                </a:solidFill>
              </a:rPr>
            </a:br>
            <a:r>
              <a:rPr lang="en-US" b="1" i="1" dirty="0">
                <a:solidFill>
                  <a:schemeClr val="tx1"/>
                </a:solidFill>
              </a:rPr>
              <a:t>Language Objective: </a:t>
            </a:r>
            <a:br>
              <a:rPr lang="en-US" b="1" i="1" dirty="0">
                <a:solidFill>
                  <a:schemeClr val="tx1"/>
                </a:solidFill>
              </a:rPr>
            </a:br>
            <a:r>
              <a:rPr lang="en-US" b="1" i="1" dirty="0">
                <a:solidFill>
                  <a:schemeClr val="tx1"/>
                </a:solidFill>
              </a:rPr>
              <a:t>I can </a:t>
            </a:r>
            <a:r>
              <a:rPr lang="en-US" b="1" i="1" dirty="0">
                <a:solidFill>
                  <a:schemeClr val="tx1"/>
                </a:solidFill>
                <a:highlight>
                  <a:srgbClr val="00FF00"/>
                </a:highlight>
              </a:rPr>
              <a:t>read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  <a:highlight>
                  <a:srgbClr val="00FFFF"/>
                </a:highlight>
              </a:rPr>
              <a:t>with a partner </a:t>
            </a:r>
            <a:r>
              <a:rPr lang="en-US" b="1" i="1" dirty="0">
                <a:solidFill>
                  <a:schemeClr val="tx1"/>
                </a:solidFill>
                <a:highlight>
                  <a:srgbClr val="FFFF00"/>
                </a:highlight>
              </a:rPr>
              <a:t>for historical information using a word box and highlighting historical facts.</a:t>
            </a:r>
            <a:r>
              <a:rPr lang="en-US" b="1" i="1" dirty="0">
                <a:solidFill>
                  <a:schemeClr val="tx1"/>
                </a:solidFill>
                <a:highlight>
                  <a:srgbClr val="00FFFF"/>
                </a:highlight>
              </a:rPr>
              <a:t> I can summarize the facts using sentence frames.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1EC93-AEA6-4569-919E-44571D3B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F8404-E494-46E0-AFD3-D9C3F3FD7CE4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906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EAE66-847A-4028-BE94-4B0FC7CC3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in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55188-0924-487F-A72A-74F012FE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1871"/>
            <a:ext cx="8596668" cy="4659491"/>
          </a:xfrm>
        </p:spPr>
        <p:txBody>
          <a:bodyPr>
            <a:normAutofit/>
          </a:bodyPr>
          <a:lstStyle/>
          <a:p>
            <a:r>
              <a:rPr lang="en-US" sz="2000" b="1" dirty="0" err="1"/>
              <a:t>WIDA</a:t>
            </a:r>
            <a:r>
              <a:rPr lang="en-US" sz="2000" b="1" dirty="0"/>
              <a:t> Standard (Content)- the Language of Math</a:t>
            </a:r>
            <a:endParaRPr lang="en-US" sz="2000" dirty="0"/>
          </a:p>
          <a:p>
            <a:r>
              <a:rPr lang="en-US" sz="2000" b="1" dirty="0"/>
              <a:t>A2.A.CED.A.1</a:t>
            </a:r>
            <a:r>
              <a:rPr lang="en-US" sz="2000" dirty="0"/>
              <a:t>:  Create equations and inequalities in one variable and use them to solve problems.  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Language Objective: Students will </a:t>
            </a:r>
            <a:r>
              <a:rPr lang="en-US" sz="2000" dirty="0">
                <a:highlight>
                  <a:srgbClr val="00FF00"/>
                </a:highlight>
              </a:rPr>
              <a:t>write</a:t>
            </a:r>
            <a:r>
              <a:rPr lang="en-US" sz="2000" dirty="0"/>
              <a:t> and </a:t>
            </a:r>
            <a:r>
              <a:rPr lang="en-US" sz="2000" dirty="0">
                <a:highlight>
                  <a:srgbClr val="FFFF00"/>
                </a:highlight>
              </a:rPr>
              <a:t>solve equations and justify the solution path chosen </a:t>
            </a:r>
            <a:r>
              <a:rPr lang="en-US" sz="2000" dirty="0"/>
              <a:t>by </a:t>
            </a:r>
            <a:r>
              <a:rPr lang="en-US" sz="2000" dirty="0">
                <a:highlight>
                  <a:srgbClr val="00FFFF"/>
                </a:highlight>
              </a:rPr>
              <a:t>using a word box and step-by-step graphic organizer</a:t>
            </a:r>
            <a:r>
              <a:rPr lang="en-US" sz="2000" dirty="0"/>
              <a:t>.</a:t>
            </a:r>
            <a:endParaRPr lang="en-US" sz="2000" dirty="0">
              <a:highlight>
                <a:srgbClr val="00FFFF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72AFB-96CD-4D20-BCD5-48E68AF8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F8404-E494-46E0-AFD3-D9C3F3FD7CE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93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58901-25AB-49D7-997C-B37B7B4D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B7761-5581-420A-BFD6-DA196653F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Understand the “Why and How” of incorporating Language into all lessons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Identify the three dimensions of academic language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Create Language Objectives for your 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1EE56-4C31-44AC-BF12-399861598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F8404-E494-46E0-AFD3-D9C3F3FD7CE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906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487B-C33F-412D-8C7A-3F066881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906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Examples of</a:t>
            </a:r>
            <a:r>
              <a:rPr lang="en-US" dirty="0">
                <a:solidFill>
                  <a:srgbClr val="FF0000"/>
                </a:solidFill>
              </a:rPr>
              <a:t> Supports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Chosen to match language student needs!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80A44B42-A352-451C-BB37-2464660A95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170333"/>
            <a:ext cx="8686800" cy="3733800"/>
          </a:xfrm>
          <a:noFill/>
        </p:spPr>
      </p:pic>
      <p:sp>
        <p:nvSpPr>
          <p:cNvPr id="20484" name="Rectangle 3">
            <a:extLst>
              <a:ext uri="{FF2B5EF4-FFF2-40B4-BE49-F238E27FC236}">
                <a16:creationId xmlns:a16="http://schemas.microsoft.com/office/drawing/2014/main" id="{6FE10BD3-37EC-43CD-B461-5F6519C1E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6096000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from WIDA/ELP Resource Guide – RG 21</a:t>
            </a:r>
          </a:p>
        </p:txBody>
      </p:sp>
      <p:pic>
        <p:nvPicPr>
          <p:cNvPr id="15364" name="Picture 4" descr="C:\Program Files\Microsoft Office\MEDIA\CAGCAT10\j0212957.wmf">
            <a:extLst>
              <a:ext uri="{FF2B5EF4-FFF2-40B4-BE49-F238E27FC236}">
                <a16:creationId xmlns:a16="http://schemas.microsoft.com/office/drawing/2014/main" id="{86319E73-9D2F-4902-BAEF-E4C386951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16002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Slide Number Placeholder 6">
            <a:extLst>
              <a:ext uri="{FF2B5EF4-FFF2-40B4-BE49-F238E27FC236}">
                <a16:creationId xmlns:a16="http://schemas.microsoft.com/office/drawing/2014/main" id="{3E746852-C8CC-49CB-AA2F-77E4A604B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D268BF-6F45-48DE-8529-9A44F1E6DDC7}" type="slidenum">
              <a:rPr lang="en-US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5342-C84A-4AA8-A3B0-98356072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447" y="56984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So Let’s Think About What Happens in your Class…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36B167DF-E0A2-4EA1-9DC1-E1B8E7420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045" y="1719469"/>
            <a:ext cx="6379723" cy="48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9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2" descr="https://media3.picsearch.com/is?Wod8BLdpNoY-H3inGI4X-VP8V-vjN9RrApFcTv1dOFA&amp;height=319">
            <a:extLst>
              <a:ext uri="{FF2B5EF4-FFF2-40B4-BE49-F238E27FC236}">
                <a16:creationId xmlns:a16="http://schemas.microsoft.com/office/drawing/2014/main" id="{BFE49E42-A5EC-40F9-ABB3-CAD37602FD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 b="2760"/>
          <a:stretch/>
        </p:blipFill>
        <p:spPr bwMode="auto"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6D9602-416F-428E-AB00-8A3988D86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Why Do I have to Incorporate Language?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430AA-2F00-4488-B808-A09D642BD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160589"/>
            <a:ext cx="3851122" cy="454305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800" dirty="0"/>
              <a:t>ESSA and TN Policy</a:t>
            </a:r>
          </a:p>
          <a:p>
            <a:pPr marL="428625" indent="-428625">
              <a:buFont typeface="Wingdings 3" charset="2"/>
              <a:buChar char=""/>
            </a:pPr>
            <a:r>
              <a:rPr lang="en-US" sz="2800" dirty="0"/>
              <a:t>Increased collaboration</a:t>
            </a:r>
          </a:p>
          <a:p>
            <a:pPr marL="428625" indent="-428625">
              <a:buFont typeface="Wingdings 3" charset="2"/>
              <a:buChar char=""/>
            </a:pPr>
            <a:r>
              <a:rPr lang="en-US" sz="2800" dirty="0"/>
              <a:t>Increased accountability for </a:t>
            </a:r>
            <a:r>
              <a:rPr lang="en-US" sz="2800" i="1" dirty="0"/>
              <a:t>all</a:t>
            </a:r>
            <a:r>
              <a:rPr lang="en-US" sz="2800" dirty="0"/>
              <a:t> teachers who serve </a:t>
            </a:r>
            <a:r>
              <a:rPr lang="en-US" sz="2800" dirty="0" err="1"/>
              <a:t>ELs</a:t>
            </a:r>
            <a:r>
              <a:rPr lang="en-US" sz="2800" dirty="0"/>
              <a:t> and Transitional Students </a:t>
            </a:r>
          </a:p>
          <a:p>
            <a:pPr marL="428625" indent="-428625">
              <a:buFont typeface="Wingdings 3" charset="2"/>
              <a:buChar char=""/>
            </a:pPr>
            <a:r>
              <a:rPr lang="en-US" sz="2800" dirty="0"/>
              <a:t>Intentional Scaffolds/Supports for all Students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969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C97BA-9C93-4961-A584-5860E319E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600"/>
              <a:t>TN English as Second Language Program Policy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C733C-CFDE-487E-A85E-9618329A9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336" y="4514446"/>
            <a:ext cx="4299666" cy="871042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/>
              <a:t>All teachers providing instruction to EL students shall be trained on the </a:t>
            </a:r>
            <a:r>
              <a:rPr lang="en-US" err="1"/>
              <a:t>WIDA</a:t>
            </a:r>
            <a:r>
              <a:rPr lang="en-US"/>
              <a:t> English language proficiency standards</a:t>
            </a:r>
            <a:r>
              <a:rPr lang="en-US" dirty="0"/>
              <a:t>. 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Graphic 7" descr="Chat">
            <a:extLst>
              <a:ext uri="{FF2B5EF4-FFF2-40B4-BE49-F238E27FC236}">
                <a16:creationId xmlns:a16="http://schemas.microsoft.com/office/drawing/2014/main" id="{161FB3B4-94AC-4686-84C6-9E7347395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7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45DD-D97A-4BCA-ACB3-FCAC83B4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123" y="609600"/>
            <a:ext cx="4924878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Individual Learning Plans</a:t>
            </a: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D9E98A68-3DC1-412F-9510-D4F9410FE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9814" y="1726627"/>
            <a:ext cx="3251701" cy="32517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B2DB3-BB63-4F6C-BB89-CB023967A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123" y="2160590"/>
            <a:ext cx="4921876" cy="3739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An individual learning plan (</a:t>
            </a:r>
            <a:r>
              <a:rPr lang="en-US" sz="2400" dirty="0" err="1"/>
              <a:t>ILP</a:t>
            </a:r>
            <a:r>
              <a:rPr lang="en-US" sz="2400" dirty="0"/>
              <a:t>) is a document that describes the academic and language needs of, and goals for, an English learner (EL). An </a:t>
            </a:r>
            <a:r>
              <a:rPr lang="en-US" sz="2400" dirty="0" err="1"/>
              <a:t>ILP</a:t>
            </a:r>
            <a:r>
              <a:rPr lang="en-US" sz="2400" dirty="0"/>
              <a:t> details the strategies, accommodations, and goals to be implemented daily in the classroom in order to help </a:t>
            </a:r>
            <a:r>
              <a:rPr lang="en-US" sz="2400" dirty="0" err="1"/>
              <a:t>ELs</a:t>
            </a:r>
            <a:r>
              <a:rPr lang="en-US" sz="2400" dirty="0"/>
              <a:t> be successful.</a:t>
            </a:r>
          </a:p>
        </p:txBody>
      </p:sp>
    </p:spTree>
    <p:extLst>
      <p:ext uri="{BB962C8B-B14F-4D97-AF65-F5344CB8AC3E}">
        <p14:creationId xmlns:p14="http://schemas.microsoft.com/office/powerpoint/2010/main" val="261330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30824F-C280-4D90-847D-10115B68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accent1">
                    <a:lumMod val="75000"/>
                  </a:schemeClr>
                </a:solidFill>
              </a:rPr>
              <a:t>Why are Policy and the ILP Important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6F0B05-1CE3-4246-96E6-22B356F3FE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249035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73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C5C3-78F1-4E4C-9079-FC601F50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Language Demands of Everyday Learning in Core Classrooms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9BF7941-3A5F-4616-8199-F2AD67A49C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063913"/>
              </p:ext>
            </p:extLst>
          </p:nvPr>
        </p:nvGraphicFramePr>
        <p:xfrm>
          <a:off x="617315" y="1852321"/>
          <a:ext cx="9612700" cy="482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175">
                  <a:extLst>
                    <a:ext uri="{9D8B030D-6E8A-4147-A177-3AD203B41FA5}">
                      <a16:colId xmlns:a16="http://schemas.microsoft.com/office/drawing/2014/main" val="194069963"/>
                    </a:ext>
                  </a:extLst>
                </a:gridCol>
                <a:gridCol w="2403175">
                  <a:extLst>
                    <a:ext uri="{9D8B030D-6E8A-4147-A177-3AD203B41FA5}">
                      <a16:colId xmlns:a16="http://schemas.microsoft.com/office/drawing/2014/main" val="2598128659"/>
                    </a:ext>
                  </a:extLst>
                </a:gridCol>
                <a:gridCol w="2403175">
                  <a:extLst>
                    <a:ext uri="{9D8B030D-6E8A-4147-A177-3AD203B41FA5}">
                      <a16:colId xmlns:a16="http://schemas.microsoft.com/office/drawing/2014/main" val="2059767461"/>
                    </a:ext>
                  </a:extLst>
                </a:gridCol>
                <a:gridCol w="2403175">
                  <a:extLst>
                    <a:ext uri="{9D8B030D-6E8A-4147-A177-3AD203B41FA5}">
                      <a16:colId xmlns:a16="http://schemas.microsoft.com/office/drawing/2014/main" val="836789573"/>
                    </a:ext>
                  </a:extLst>
                </a:gridCol>
              </a:tblGrid>
              <a:tr h="4272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Receptive Language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Productive Language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974523"/>
                  </a:ext>
                </a:extLst>
              </a:tr>
              <a:tr h="427219">
                <a:tc>
                  <a:txBody>
                    <a:bodyPr/>
                    <a:lstStyle/>
                    <a:p>
                      <a:r>
                        <a:rPr lang="en-US" sz="2000" dirty="0"/>
                        <a:t>Listening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Reading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Speaking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Writing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954133"/>
                  </a:ext>
                </a:extLst>
              </a:tr>
              <a:tr h="3970577">
                <a:tc>
                  <a:txBody>
                    <a:bodyPr/>
                    <a:lstStyle/>
                    <a:p>
                      <a:r>
                        <a:rPr lang="en-US" sz="2000" dirty="0"/>
                        <a:t>Listen to an understand teacher talk about academic concepts and texts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Listen to and understand peers in collaborative tasks</a:t>
                      </a:r>
                      <a:r>
                        <a:rPr lang="en-US" sz="14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Read to understand the literal meaning of texts and task directions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Read to research and learn new concepts and content.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Read critically to make inferences.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Speak to express thinking about academic topics, concepts, and texts.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Collaborate with peers to problem solve, research, and create.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Write to communicate thinking about content topics, concepts, and texts.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Collaborate to create and edit.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0900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05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A9A1-D87C-4FFC-99B4-2F5B2E150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our Data Reflect our Support of Language Learners in All Content Areas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37ED72-E155-41A2-B199-B7E16A289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											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77863" y="3917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7728B57-F564-470C-8A0E-522363E83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740644"/>
              </p:ext>
            </p:extLst>
          </p:nvPr>
        </p:nvGraphicFramePr>
        <p:xfrm>
          <a:off x="433953" y="2448732"/>
          <a:ext cx="10802322" cy="2335373"/>
        </p:xfrm>
        <a:graphic>
          <a:graphicData uri="http://schemas.openxmlformats.org/drawingml/2006/table">
            <a:tbl>
              <a:tblPr/>
              <a:tblGrid>
                <a:gridCol w="1716867">
                  <a:extLst>
                    <a:ext uri="{9D8B030D-6E8A-4147-A177-3AD203B41FA5}">
                      <a16:colId xmlns:a16="http://schemas.microsoft.com/office/drawing/2014/main" val="1234387272"/>
                    </a:ext>
                  </a:extLst>
                </a:gridCol>
                <a:gridCol w="749178">
                  <a:extLst>
                    <a:ext uri="{9D8B030D-6E8A-4147-A177-3AD203B41FA5}">
                      <a16:colId xmlns:a16="http://schemas.microsoft.com/office/drawing/2014/main" val="1674648443"/>
                    </a:ext>
                  </a:extLst>
                </a:gridCol>
                <a:gridCol w="749178">
                  <a:extLst>
                    <a:ext uri="{9D8B030D-6E8A-4147-A177-3AD203B41FA5}">
                      <a16:colId xmlns:a16="http://schemas.microsoft.com/office/drawing/2014/main" val="2665492337"/>
                    </a:ext>
                  </a:extLst>
                </a:gridCol>
                <a:gridCol w="749178">
                  <a:extLst>
                    <a:ext uri="{9D8B030D-6E8A-4147-A177-3AD203B41FA5}">
                      <a16:colId xmlns:a16="http://schemas.microsoft.com/office/drawing/2014/main" val="3474341190"/>
                    </a:ext>
                  </a:extLst>
                </a:gridCol>
                <a:gridCol w="749178">
                  <a:extLst>
                    <a:ext uri="{9D8B030D-6E8A-4147-A177-3AD203B41FA5}">
                      <a16:colId xmlns:a16="http://schemas.microsoft.com/office/drawing/2014/main" val="3004673691"/>
                    </a:ext>
                  </a:extLst>
                </a:gridCol>
                <a:gridCol w="749178">
                  <a:extLst>
                    <a:ext uri="{9D8B030D-6E8A-4147-A177-3AD203B41FA5}">
                      <a16:colId xmlns:a16="http://schemas.microsoft.com/office/drawing/2014/main" val="2173294131"/>
                    </a:ext>
                  </a:extLst>
                </a:gridCol>
                <a:gridCol w="749178">
                  <a:extLst>
                    <a:ext uri="{9D8B030D-6E8A-4147-A177-3AD203B41FA5}">
                      <a16:colId xmlns:a16="http://schemas.microsoft.com/office/drawing/2014/main" val="1211518435"/>
                    </a:ext>
                  </a:extLst>
                </a:gridCol>
                <a:gridCol w="749178">
                  <a:extLst>
                    <a:ext uri="{9D8B030D-6E8A-4147-A177-3AD203B41FA5}">
                      <a16:colId xmlns:a16="http://schemas.microsoft.com/office/drawing/2014/main" val="275650784"/>
                    </a:ext>
                  </a:extLst>
                </a:gridCol>
                <a:gridCol w="749178">
                  <a:extLst>
                    <a:ext uri="{9D8B030D-6E8A-4147-A177-3AD203B41FA5}">
                      <a16:colId xmlns:a16="http://schemas.microsoft.com/office/drawing/2014/main" val="2390865372"/>
                    </a:ext>
                  </a:extLst>
                </a:gridCol>
                <a:gridCol w="749178">
                  <a:extLst>
                    <a:ext uri="{9D8B030D-6E8A-4147-A177-3AD203B41FA5}">
                      <a16:colId xmlns:a16="http://schemas.microsoft.com/office/drawing/2014/main" val="1363196374"/>
                    </a:ext>
                  </a:extLst>
                </a:gridCol>
                <a:gridCol w="749178">
                  <a:extLst>
                    <a:ext uri="{9D8B030D-6E8A-4147-A177-3AD203B41FA5}">
                      <a16:colId xmlns:a16="http://schemas.microsoft.com/office/drawing/2014/main" val="3815899238"/>
                    </a:ext>
                  </a:extLst>
                </a:gridCol>
                <a:gridCol w="749178">
                  <a:extLst>
                    <a:ext uri="{9D8B030D-6E8A-4147-A177-3AD203B41FA5}">
                      <a16:colId xmlns:a16="http://schemas.microsoft.com/office/drawing/2014/main" val="614763638"/>
                    </a:ext>
                  </a:extLst>
                </a:gridCol>
                <a:gridCol w="844497">
                  <a:extLst>
                    <a:ext uri="{9D8B030D-6E8A-4147-A177-3AD203B41FA5}">
                      <a16:colId xmlns:a16="http://schemas.microsoft.com/office/drawing/2014/main" val="1721544186"/>
                    </a:ext>
                  </a:extLst>
                </a:gridCol>
              </a:tblGrid>
              <a:tr h="285221">
                <a:tc gridSpan="13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 WIDA Proficiency Results</a:t>
                      </a:r>
                    </a:p>
                  </a:txBody>
                  <a:tcPr marL="9398" marR="9398" marT="93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343960"/>
                  </a:ext>
                </a:extLst>
              </a:tr>
              <a:tr h="14173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SCS</a:t>
                      </a:r>
                    </a:p>
                  </a:txBody>
                  <a:tcPr marL="9398" marR="9398" marT="93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Listening Proficiency</a:t>
                      </a:r>
                    </a:p>
                  </a:txBody>
                  <a:tcPr marL="9398" marR="9398" marT="93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Reading Proficiency</a:t>
                      </a:r>
                    </a:p>
                  </a:txBody>
                  <a:tcPr marL="9398" marR="9398" marT="93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Speaking Proficiency</a:t>
                      </a:r>
                    </a:p>
                  </a:txBody>
                  <a:tcPr marL="9398" marR="9398" marT="93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Writing Proficiency</a:t>
                      </a:r>
                    </a:p>
                  </a:txBody>
                  <a:tcPr marL="9398" marR="9398" marT="93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Comprehension Proficiency</a:t>
                      </a:r>
                    </a:p>
                  </a:txBody>
                  <a:tcPr marL="9398" marR="9398" marT="93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Oral Proficiency</a:t>
                      </a:r>
                    </a:p>
                  </a:txBody>
                  <a:tcPr marL="9398" marR="9398" marT="93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Literacy Proficiency</a:t>
                      </a:r>
                    </a:p>
                  </a:txBody>
                  <a:tcPr marL="9398" marR="9398" marT="93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Composite Overall Proficiency</a:t>
                      </a:r>
                    </a:p>
                  </a:txBody>
                  <a:tcPr marL="9398" marR="9398" marT="93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Composite Overall Proficiency Growth from Previous Year</a:t>
                      </a:r>
                    </a:p>
                  </a:txBody>
                  <a:tcPr marL="9398" marR="9398" marT="93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of Students Meeting 2018 Growth Standard</a:t>
                      </a:r>
                    </a:p>
                  </a:txBody>
                  <a:tcPr marL="9398" marR="9398" marT="93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Students with Valid 2018 Results</a:t>
                      </a:r>
                    </a:p>
                  </a:txBody>
                  <a:tcPr marL="9398" marR="9398" marT="93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Students with a Valid 2018 Growth Score</a:t>
                      </a:r>
                    </a:p>
                  </a:txBody>
                  <a:tcPr marL="9398" marR="9398" marT="93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25154"/>
                  </a:ext>
                </a:extLst>
              </a:tr>
              <a:tr h="226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48.42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8,278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5,894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967218"/>
                  </a:ext>
                </a:extLst>
              </a:tr>
              <a:tr h="406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CORDOVA HIGH SCHOOL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32.52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764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045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1E1E-1856-4C50-B295-873A71FD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Focusing on Academic Language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A5FC6E-F5B6-4B86-BCEC-E6E0D00F4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9" y="1746475"/>
            <a:ext cx="8445034" cy="4516661"/>
          </a:xfrm>
        </p:spPr>
      </p:pic>
    </p:spTree>
    <p:extLst>
      <p:ext uri="{BB962C8B-B14F-4D97-AF65-F5344CB8AC3E}">
        <p14:creationId xmlns:p14="http://schemas.microsoft.com/office/powerpoint/2010/main" val="22320250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177E60D8B90E4886D4ECB284F1173E" ma:contentTypeVersion="10" ma:contentTypeDescription="Create a new document." ma:contentTypeScope="" ma:versionID="b679f0c86ef2901b096be7b27d938044">
  <xsd:schema xmlns:xsd="http://www.w3.org/2001/XMLSchema" xmlns:xs="http://www.w3.org/2001/XMLSchema" xmlns:p="http://schemas.microsoft.com/office/2006/metadata/properties" xmlns:ns2="2067e6e8-08aa-4148-ba8d-68793e2e1319" xmlns:ns3="da5eab67-5189-4400-8412-aa0d70baa1fc" targetNamespace="http://schemas.microsoft.com/office/2006/metadata/properties" ma:root="true" ma:fieldsID="19dd4f4ba23ef96e6a4c55c186de2c0b" ns2:_="" ns3:_="">
    <xsd:import namespace="2067e6e8-08aa-4148-ba8d-68793e2e1319"/>
    <xsd:import namespace="da5eab67-5189-4400-8412-aa0d70baa1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7e6e8-08aa-4148-ba8d-68793e2e13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eab67-5189-4400-8412-aa0d70baa1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526470-1B92-43E3-A657-B5F7478880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519DF8-98A6-461D-986F-779723824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67e6e8-08aa-4148-ba8d-68793e2e1319"/>
    <ds:schemaRef ds:uri="da5eab67-5189-4400-8412-aa0d70baa1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C2F4CA-03AB-486A-90BE-07DFD166606C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2067e6e8-08aa-4148-ba8d-68793e2e1319"/>
    <ds:schemaRef ds:uri="http://schemas.microsoft.com/office/2006/documentManagement/types"/>
    <ds:schemaRef ds:uri="da5eab67-5189-4400-8412-aa0d70baa1f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1016</Words>
  <Application>Microsoft Office PowerPoint</Application>
  <PresentationFormat>Widescreen</PresentationFormat>
  <Paragraphs>172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Constantia</vt:lpstr>
      <vt:lpstr>Trebuchet MS</vt:lpstr>
      <vt:lpstr>Wingdings</vt:lpstr>
      <vt:lpstr>Wingdings 2</vt:lpstr>
      <vt:lpstr>Wingdings 3</vt:lpstr>
      <vt:lpstr>Facet</vt:lpstr>
      <vt:lpstr>All Teachers are Language Teachers Supporting your ELs in All Content Areas</vt:lpstr>
      <vt:lpstr>OBJECTIVES</vt:lpstr>
      <vt:lpstr>Why Do I have to Incorporate Language?</vt:lpstr>
      <vt:lpstr>TN English as Second Language Program Policy</vt:lpstr>
      <vt:lpstr>Individual Learning Plans</vt:lpstr>
      <vt:lpstr>Why are Policy and the ILP Important</vt:lpstr>
      <vt:lpstr>Language Demands of Everyday Learning in Core Classrooms</vt:lpstr>
      <vt:lpstr>How Does our Data Reflect our Support of Language Learners in All Content Areas </vt:lpstr>
      <vt:lpstr>Focusing on Academic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I need to begin? </vt:lpstr>
      <vt:lpstr>     Steps to Incorporating Language </vt:lpstr>
      <vt:lpstr>Let’s Look at ELA</vt:lpstr>
      <vt:lpstr>Content: I can read and summarize key historical information on p. 1040A-1040F “Preparing to Read the Odyssey.”  Language Objective:  I can read with a partner for historical information using a word box and highlighting historical facts. I can summarize the facts using sentence frames.</vt:lpstr>
      <vt:lpstr>And in Math</vt:lpstr>
      <vt:lpstr>Examples of Supports: Chosen to match language student needs!</vt:lpstr>
      <vt:lpstr>So Let’s Think About What Happens in your Class…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Teachers are Language Teachers Supporting your ELs in All Content Areas</dc:title>
  <dc:creator>Lisa Hoelmer</dc:creator>
  <cp:lastModifiedBy>SUSAN L PATTERSON</cp:lastModifiedBy>
  <cp:revision>19</cp:revision>
  <dcterms:created xsi:type="dcterms:W3CDTF">2018-07-27T11:49:22Z</dcterms:created>
  <dcterms:modified xsi:type="dcterms:W3CDTF">2018-09-19T16:46:54Z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0x01010086177E60D8B90E4886D4ECB284F1173E</vt:lpwstr>
  </property>
</Properties>
</file>